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8" d="100"/>
          <a:sy n="68" d="100"/>
        </p:scale>
        <p:origin x="1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E26EC-06BD-4B4D-98DE-5C67517D144C}" type="datetimeFigureOut">
              <a:rPr lang="zh-TW" altLang="en-US" smtClean="0"/>
              <a:t>2018/2/8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F3236-3CF9-4030-BDBD-45CC9E5586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658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12963" y="768350"/>
            <a:ext cx="2876550" cy="38369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5667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B6585-70D1-4FC6-9F71-FED75F52079C}" type="slidenum">
              <a:rPr kumimoji="0" lang="zh-TW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5667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TW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4256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12963" y="768350"/>
            <a:ext cx="2876550" cy="38369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5667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B6585-70D1-4FC6-9F71-FED75F52079C}" type="slidenum">
              <a:rPr kumimoji="0" lang="zh-TW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5667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084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12963" y="768350"/>
            <a:ext cx="2876550" cy="38369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5667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B6585-70D1-4FC6-9F71-FED75F52079C}" type="slidenum">
              <a:rPr kumimoji="0" lang="zh-TW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5667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TW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3057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12963" y="768350"/>
            <a:ext cx="2876550" cy="38369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5667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B6585-70D1-4FC6-9F71-FED75F52079C}" type="slidenum">
              <a:rPr kumimoji="0" lang="zh-TW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5667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TW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269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2112963" y="768350"/>
            <a:ext cx="2876550" cy="3836988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5667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B6585-70D1-4FC6-9F71-FED75F52079C}" type="slidenum">
              <a:rPr kumimoji="0" lang="zh-TW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pPr marL="0" marR="0" lvl="0" indent="0" algn="r" defTabSz="5667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TW" alt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061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787436"/>
            <a:ext cx="5829300" cy="261337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6908805"/>
            <a:ext cx="4800600" cy="31157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2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3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4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5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27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98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69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C:\Users\user\桌面\105永和國中ppt\ppt\封面-1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3865"/>
            <a:ext cx="6885384" cy="1222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5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63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" y="0"/>
            <a:ext cx="6839761" cy="12192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92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6" y="7834497"/>
            <a:ext cx="5829300" cy="2421468"/>
          </a:xfrm>
        </p:spPr>
        <p:txBody>
          <a:bodyPr anchor="t"/>
          <a:lstStyle>
            <a:lvl1pPr algn="l">
              <a:defRPr sz="622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6" y="5167510"/>
            <a:ext cx="5829300" cy="2666999"/>
          </a:xfrm>
        </p:spPr>
        <p:txBody>
          <a:bodyPr anchor="b"/>
          <a:lstStyle>
            <a:lvl1pPr marL="0" indent="0">
              <a:buNone/>
              <a:defRPr sz="312">
                <a:solidFill>
                  <a:schemeClr val="tx1">
                    <a:tint val="75000"/>
                  </a:schemeClr>
                </a:solidFill>
              </a:defRPr>
            </a:lvl1pPr>
            <a:lvl2pPr marL="71180" indent="0">
              <a:buNone/>
              <a:defRPr sz="280">
                <a:solidFill>
                  <a:schemeClr val="tx1">
                    <a:tint val="75000"/>
                  </a:schemeClr>
                </a:solidFill>
              </a:defRPr>
            </a:lvl2pPr>
            <a:lvl3pPr marL="142361" indent="0">
              <a:buNone/>
              <a:defRPr sz="249">
                <a:solidFill>
                  <a:schemeClr val="tx1">
                    <a:tint val="75000"/>
                  </a:schemeClr>
                </a:solidFill>
              </a:defRPr>
            </a:lvl3pPr>
            <a:lvl4pPr marL="213542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4pPr>
            <a:lvl5pPr marL="284722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5pPr>
            <a:lvl6pPr marL="355903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6pPr>
            <a:lvl7pPr marL="427083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7pPr>
            <a:lvl8pPr marL="498264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8pPr>
            <a:lvl9pPr marL="569445" indent="0">
              <a:buNone/>
              <a:defRPr sz="21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8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844817"/>
            <a:ext cx="3028950" cy="8046156"/>
          </a:xfrm>
        </p:spPr>
        <p:txBody>
          <a:bodyPr/>
          <a:lstStyle>
            <a:lvl1pPr>
              <a:defRPr sz="436"/>
            </a:lvl1pPr>
            <a:lvl2pPr>
              <a:defRPr sz="374"/>
            </a:lvl2pPr>
            <a:lvl3pPr>
              <a:defRPr sz="312"/>
            </a:lvl3pPr>
            <a:lvl4pPr>
              <a:defRPr sz="280"/>
            </a:lvl4pPr>
            <a:lvl5pPr>
              <a:defRPr sz="280"/>
            </a:lvl5pPr>
            <a:lvl6pPr>
              <a:defRPr sz="280"/>
            </a:lvl6pPr>
            <a:lvl7pPr>
              <a:defRPr sz="280"/>
            </a:lvl7pPr>
            <a:lvl8pPr>
              <a:defRPr sz="280"/>
            </a:lvl8pPr>
            <a:lvl9pPr>
              <a:defRPr sz="28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1" y="2844817"/>
            <a:ext cx="3028950" cy="8046156"/>
          </a:xfrm>
        </p:spPr>
        <p:txBody>
          <a:bodyPr/>
          <a:lstStyle>
            <a:lvl1pPr>
              <a:defRPr sz="436"/>
            </a:lvl1pPr>
            <a:lvl2pPr>
              <a:defRPr sz="374"/>
            </a:lvl2pPr>
            <a:lvl3pPr>
              <a:defRPr sz="312"/>
            </a:lvl3pPr>
            <a:lvl4pPr>
              <a:defRPr sz="280"/>
            </a:lvl4pPr>
            <a:lvl5pPr>
              <a:defRPr sz="280"/>
            </a:lvl5pPr>
            <a:lvl6pPr>
              <a:defRPr sz="280"/>
            </a:lvl6pPr>
            <a:lvl7pPr>
              <a:defRPr sz="280"/>
            </a:lvl7pPr>
            <a:lvl8pPr>
              <a:defRPr sz="280"/>
            </a:lvl8pPr>
            <a:lvl9pPr>
              <a:defRPr sz="28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20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9" y="2729090"/>
            <a:ext cx="3030141" cy="1137355"/>
          </a:xfrm>
        </p:spPr>
        <p:txBody>
          <a:bodyPr anchor="b"/>
          <a:lstStyle>
            <a:lvl1pPr marL="0" indent="0">
              <a:buNone/>
              <a:defRPr sz="374" b="1"/>
            </a:lvl1pPr>
            <a:lvl2pPr marL="71180" indent="0">
              <a:buNone/>
              <a:defRPr sz="312" b="1"/>
            </a:lvl2pPr>
            <a:lvl3pPr marL="142361" indent="0">
              <a:buNone/>
              <a:defRPr sz="280" b="1"/>
            </a:lvl3pPr>
            <a:lvl4pPr marL="213542" indent="0">
              <a:buNone/>
              <a:defRPr sz="249" b="1"/>
            </a:lvl4pPr>
            <a:lvl5pPr marL="284722" indent="0">
              <a:buNone/>
              <a:defRPr sz="249" b="1"/>
            </a:lvl5pPr>
            <a:lvl6pPr marL="355903" indent="0">
              <a:buNone/>
              <a:defRPr sz="249" b="1"/>
            </a:lvl6pPr>
            <a:lvl7pPr marL="427083" indent="0">
              <a:buNone/>
              <a:defRPr sz="249" b="1"/>
            </a:lvl7pPr>
            <a:lvl8pPr marL="498264" indent="0">
              <a:buNone/>
              <a:defRPr sz="249" b="1"/>
            </a:lvl8pPr>
            <a:lvl9pPr marL="569445" indent="0">
              <a:buNone/>
              <a:defRPr sz="249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9" y="3866444"/>
            <a:ext cx="3030141" cy="7024512"/>
          </a:xfrm>
        </p:spPr>
        <p:txBody>
          <a:bodyPr/>
          <a:lstStyle>
            <a:lvl1pPr>
              <a:defRPr sz="374"/>
            </a:lvl1pPr>
            <a:lvl2pPr>
              <a:defRPr sz="312"/>
            </a:lvl2pPr>
            <a:lvl3pPr>
              <a:defRPr sz="280"/>
            </a:lvl3pPr>
            <a:lvl4pPr>
              <a:defRPr sz="249"/>
            </a:lvl4pPr>
            <a:lvl5pPr>
              <a:defRPr sz="249"/>
            </a:lvl5pPr>
            <a:lvl6pPr>
              <a:defRPr sz="249"/>
            </a:lvl6pPr>
            <a:lvl7pPr>
              <a:defRPr sz="249"/>
            </a:lvl7pPr>
            <a:lvl8pPr>
              <a:defRPr sz="249"/>
            </a:lvl8pPr>
            <a:lvl9pPr>
              <a:defRPr sz="249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82" y="2729090"/>
            <a:ext cx="3031331" cy="1137355"/>
          </a:xfrm>
        </p:spPr>
        <p:txBody>
          <a:bodyPr anchor="b"/>
          <a:lstStyle>
            <a:lvl1pPr marL="0" indent="0">
              <a:buNone/>
              <a:defRPr sz="374" b="1"/>
            </a:lvl1pPr>
            <a:lvl2pPr marL="71180" indent="0">
              <a:buNone/>
              <a:defRPr sz="312" b="1"/>
            </a:lvl2pPr>
            <a:lvl3pPr marL="142361" indent="0">
              <a:buNone/>
              <a:defRPr sz="280" b="1"/>
            </a:lvl3pPr>
            <a:lvl4pPr marL="213542" indent="0">
              <a:buNone/>
              <a:defRPr sz="249" b="1"/>
            </a:lvl4pPr>
            <a:lvl5pPr marL="284722" indent="0">
              <a:buNone/>
              <a:defRPr sz="249" b="1"/>
            </a:lvl5pPr>
            <a:lvl6pPr marL="355903" indent="0">
              <a:buNone/>
              <a:defRPr sz="249" b="1"/>
            </a:lvl6pPr>
            <a:lvl7pPr marL="427083" indent="0">
              <a:buNone/>
              <a:defRPr sz="249" b="1"/>
            </a:lvl7pPr>
            <a:lvl8pPr marL="498264" indent="0">
              <a:buNone/>
              <a:defRPr sz="249" b="1"/>
            </a:lvl8pPr>
            <a:lvl9pPr marL="569445" indent="0">
              <a:buNone/>
              <a:defRPr sz="249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82" y="3866444"/>
            <a:ext cx="3031331" cy="7024512"/>
          </a:xfrm>
        </p:spPr>
        <p:txBody>
          <a:bodyPr/>
          <a:lstStyle>
            <a:lvl1pPr>
              <a:defRPr sz="374"/>
            </a:lvl1pPr>
            <a:lvl2pPr>
              <a:defRPr sz="312"/>
            </a:lvl2pPr>
            <a:lvl3pPr>
              <a:defRPr sz="280"/>
            </a:lvl3pPr>
            <a:lvl4pPr>
              <a:defRPr sz="249"/>
            </a:lvl4pPr>
            <a:lvl5pPr>
              <a:defRPr sz="249"/>
            </a:lvl5pPr>
            <a:lvl6pPr>
              <a:defRPr sz="249"/>
            </a:lvl6pPr>
            <a:lvl7pPr>
              <a:defRPr sz="249"/>
            </a:lvl7pPr>
            <a:lvl8pPr>
              <a:defRPr sz="249"/>
            </a:lvl8pPr>
            <a:lvl9pPr>
              <a:defRPr sz="249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41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21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19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10" y="485425"/>
            <a:ext cx="2256236" cy="2065867"/>
          </a:xfrm>
        </p:spPr>
        <p:txBody>
          <a:bodyPr anchor="b"/>
          <a:lstStyle>
            <a:lvl1pPr algn="l">
              <a:defRPr sz="312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97" y="485438"/>
            <a:ext cx="3833813" cy="10405535"/>
          </a:xfrm>
        </p:spPr>
        <p:txBody>
          <a:bodyPr/>
          <a:lstStyle>
            <a:lvl1pPr>
              <a:defRPr sz="498"/>
            </a:lvl1pPr>
            <a:lvl2pPr>
              <a:defRPr sz="436"/>
            </a:lvl2pPr>
            <a:lvl3pPr>
              <a:defRPr sz="374"/>
            </a:lvl3pPr>
            <a:lvl4pPr>
              <a:defRPr sz="312"/>
            </a:lvl4pPr>
            <a:lvl5pPr>
              <a:defRPr sz="312"/>
            </a:lvl5pPr>
            <a:lvl6pPr>
              <a:defRPr sz="312"/>
            </a:lvl6pPr>
            <a:lvl7pPr>
              <a:defRPr sz="312"/>
            </a:lvl7pPr>
            <a:lvl8pPr>
              <a:defRPr sz="312"/>
            </a:lvl8pPr>
            <a:lvl9pPr>
              <a:defRPr sz="312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10" y="2551307"/>
            <a:ext cx="2256236" cy="8339668"/>
          </a:xfrm>
        </p:spPr>
        <p:txBody>
          <a:bodyPr/>
          <a:lstStyle>
            <a:lvl1pPr marL="0" indent="0">
              <a:buNone/>
              <a:defRPr sz="218"/>
            </a:lvl1pPr>
            <a:lvl2pPr marL="71180" indent="0">
              <a:buNone/>
              <a:defRPr sz="187"/>
            </a:lvl2pPr>
            <a:lvl3pPr marL="142361" indent="0">
              <a:buNone/>
              <a:defRPr sz="155"/>
            </a:lvl3pPr>
            <a:lvl4pPr marL="213542" indent="0">
              <a:buNone/>
              <a:defRPr sz="140"/>
            </a:lvl4pPr>
            <a:lvl5pPr marL="284722" indent="0">
              <a:buNone/>
              <a:defRPr sz="140"/>
            </a:lvl5pPr>
            <a:lvl6pPr marL="355903" indent="0">
              <a:buNone/>
              <a:defRPr sz="140"/>
            </a:lvl6pPr>
            <a:lvl7pPr marL="427083" indent="0">
              <a:buNone/>
              <a:defRPr sz="140"/>
            </a:lvl7pPr>
            <a:lvl8pPr marL="498264" indent="0">
              <a:buNone/>
              <a:defRPr sz="140"/>
            </a:lvl8pPr>
            <a:lvl9pPr marL="569445" indent="0">
              <a:buNone/>
              <a:defRPr sz="14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59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7" y="8534404"/>
            <a:ext cx="4114800" cy="1007533"/>
          </a:xfrm>
        </p:spPr>
        <p:txBody>
          <a:bodyPr anchor="b"/>
          <a:lstStyle>
            <a:lvl1pPr algn="l">
              <a:defRPr sz="312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7" y="1089377"/>
            <a:ext cx="4114800" cy="7315200"/>
          </a:xfrm>
        </p:spPr>
        <p:txBody>
          <a:bodyPr/>
          <a:lstStyle>
            <a:lvl1pPr marL="0" indent="0">
              <a:buNone/>
              <a:defRPr sz="498"/>
            </a:lvl1pPr>
            <a:lvl2pPr marL="71180" indent="0">
              <a:buNone/>
              <a:defRPr sz="436"/>
            </a:lvl2pPr>
            <a:lvl3pPr marL="142361" indent="0">
              <a:buNone/>
              <a:defRPr sz="374"/>
            </a:lvl3pPr>
            <a:lvl4pPr marL="213542" indent="0">
              <a:buNone/>
              <a:defRPr sz="312"/>
            </a:lvl4pPr>
            <a:lvl5pPr marL="284722" indent="0">
              <a:buNone/>
              <a:defRPr sz="312"/>
            </a:lvl5pPr>
            <a:lvl6pPr marL="355903" indent="0">
              <a:buNone/>
              <a:defRPr sz="312"/>
            </a:lvl6pPr>
            <a:lvl7pPr marL="427083" indent="0">
              <a:buNone/>
              <a:defRPr sz="312"/>
            </a:lvl7pPr>
            <a:lvl8pPr marL="498264" indent="0">
              <a:buNone/>
              <a:defRPr sz="312"/>
            </a:lvl8pPr>
            <a:lvl9pPr marL="569445" indent="0">
              <a:buNone/>
              <a:defRPr sz="312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7" y="9541936"/>
            <a:ext cx="4114800" cy="1430867"/>
          </a:xfrm>
        </p:spPr>
        <p:txBody>
          <a:bodyPr/>
          <a:lstStyle>
            <a:lvl1pPr marL="0" indent="0">
              <a:buNone/>
              <a:defRPr sz="218"/>
            </a:lvl1pPr>
            <a:lvl2pPr marL="71180" indent="0">
              <a:buNone/>
              <a:defRPr sz="187"/>
            </a:lvl2pPr>
            <a:lvl3pPr marL="142361" indent="0">
              <a:buNone/>
              <a:defRPr sz="155"/>
            </a:lvl3pPr>
            <a:lvl4pPr marL="213542" indent="0">
              <a:buNone/>
              <a:defRPr sz="140"/>
            </a:lvl4pPr>
            <a:lvl5pPr marL="284722" indent="0">
              <a:buNone/>
              <a:defRPr sz="140"/>
            </a:lvl5pPr>
            <a:lvl6pPr marL="355903" indent="0">
              <a:buNone/>
              <a:defRPr sz="140"/>
            </a:lvl6pPr>
            <a:lvl7pPr marL="427083" indent="0">
              <a:buNone/>
              <a:defRPr sz="140"/>
            </a:lvl7pPr>
            <a:lvl8pPr marL="498264" indent="0">
              <a:buNone/>
              <a:defRPr sz="140"/>
            </a:lvl8pPr>
            <a:lvl9pPr marL="569445" indent="0">
              <a:buNone/>
              <a:defRPr sz="14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1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8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488265"/>
            <a:ext cx="1543050" cy="1040271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1" y="488265"/>
            <a:ext cx="4514850" cy="1040271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07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488245"/>
            <a:ext cx="6172200" cy="203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844817"/>
            <a:ext cx="6172200" cy="8046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1" y="11300198"/>
            <a:ext cx="16002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42361"/>
            <a:fld id="{5EE23BBD-7835-4E70-9277-3AE03ECB988F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2018/2/8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1" y="11300198"/>
            <a:ext cx="21717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42361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11300198"/>
            <a:ext cx="16002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42361"/>
            <a:fld id="{CC078C42-026B-4B29-8A94-47A396DD0A5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142361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35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42361" rtl="0" eaLnBrk="1" latinLnBrk="0" hangingPunct="1">
        <a:spcBef>
          <a:spcPct val="0"/>
        </a:spcBef>
        <a:buNone/>
        <a:defRPr sz="6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385" indent="-53385" algn="l" defTabSz="142361" rtl="0" eaLnBrk="1" latinLnBrk="0" hangingPunct="1">
        <a:spcBef>
          <a:spcPct val="20000"/>
        </a:spcBef>
        <a:buFont typeface="Arial" pitchFamily="34" charset="0"/>
        <a:buChar char="•"/>
        <a:defRPr sz="498" kern="1200">
          <a:solidFill>
            <a:schemeClr val="tx1"/>
          </a:solidFill>
          <a:latin typeface="+mn-lt"/>
          <a:ea typeface="+mn-ea"/>
          <a:cs typeface="+mn-cs"/>
        </a:defRPr>
      </a:lvl1pPr>
      <a:lvl2pPr marL="115668" indent="-44488" algn="l" defTabSz="142361" rtl="0" eaLnBrk="1" latinLnBrk="0" hangingPunct="1">
        <a:spcBef>
          <a:spcPct val="20000"/>
        </a:spcBef>
        <a:buFont typeface="Arial" pitchFamily="34" charset="0"/>
        <a:buChar char="–"/>
        <a:defRPr sz="436" kern="1200">
          <a:solidFill>
            <a:schemeClr val="tx1"/>
          </a:solidFill>
          <a:latin typeface="+mn-lt"/>
          <a:ea typeface="+mn-ea"/>
          <a:cs typeface="+mn-cs"/>
        </a:defRPr>
      </a:lvl2pPr>
      <a:lvl3pPr marL="177951" indent="-35591" algn="l" defTabSz="142361" rtl="0" eaLnBrk="1" latinLnBrk="0" hangingPunct="1">
        <a:spcBef>
          <a:spcPct val="20000"/>
        </a:spcBef>
        <a:buFont typeface="Arial" pitchFamily="34" charset="0"/>
        <a:buChar char="•"/>
        <a:defRPr sz="374" kern="1200">
          <a:solidFill>
            <a:schemeClr val="tx1"/>
          </a:solidFill>
          <a:latin typeface="+mn-lt"/>
          <a:ea typeface="+mn-ea"/>
          <a:cs typeface="+mn-cs"/>
        </a:defRPr>
      </a:lvl3pPr>
      <a:lvl4pPr marL="249132" indent="-35591" algn="l" defTabSz="142361" rtl="0" eaLnBrk="1" latinLnBrk="0" hangingPunct="1">
        <a:spcBef>
          <a:spcPct val="20000"/>
        </a:spcBef>
        <a:buFont typeface="Arial" pitchFamily="34" charset="0"/>
        <a:buChar char="–"/>
        <a:defRPr sz="312" kern="1200">
          <a:solidFill>
            <a:schemeClr val="tx1"/>
          </a:solidFill>
          <a:latin typeface="+mn-lt"/>
          <a:ea typeface="+mn-ea"/>
          <a:cs typeface="+mn-cs"/>
        </a:defRPr>
      </a:lvl4pPr>
      <a:lvl5pPr marL="320313" indent="-35591" algn="l" defTabSz="142361" rtl="0" eaLnBrk="1" latinLnBrk="0" hangingPunct="1">
        <a:spcBef>
          <a:spcPct val="20000"/>
        </a:spcBef>
        <a:buFont typeface="Arial" pitchFamily="34" charset="0"/>
        <a:buChar char="»"/>
        <a:defRPr sz="312" kern="1200">
          <a:solidFill>
            <a:schemeClr val="tx1"/>
          </a:solidFill>
          <a:latin typeface="+mn-lt"/>
          <a:ea typeface="+mn-ea"/>
          <a:cs typeface="+mn-cs"/>
        </a:defRPr>
      </a:lvl5pPr>
      <a:lvl6pPr marL="391494" indent="-35591" algn="l" defTabSz="142361" rtl="0" eaLnBrk="1" latinLnBrk="0" hangingPunct="1">
        <a:spcBef>
          <a:spcPct val="20000"/>
        </a:spcBef>
        <a:buFont typeface="Arial" pitchFamily="34" charset="0"/>
        <a:buChar char="•"/>
        <a:defRPr sz="312" kern="1200">
          <a:solidFill>
            <a:schemeClr val="tx1"/>
          </a:solidFill>
          <a:latin typeface="+mn-lt"/>
          <a:ea typeface="+mn-ea"/>
          <a:cs typeface="+mn-cs"/>
        </a:defRPr>
      </a:lvl6pPr>
      <a:lvl7pPr marL="462674" indent="-35591" algn="l" defTabSz="142361" rtl="0" eaLnBrk="1" latinLnBrk="0" hangingPunct="1">
        <a:spcBef>
          <a:spcPct val="20000"/>
        </a:spcBef>
        <a:buFont typeface="Arial" pitchFamily="34" charset="0"/>
        <a:buChar char="•"/>
        <a:defRPr sz="312" kern="1200">
          <a:solidFill>
            <a:schemeClr val="tx1"/>
          </a:solidFill>
          <a:latin typeface="+mn-lt"/>
          <a:ea typeface="+mn-ea"/>
          <a:cs typeface="+mn-cs"/>
        </a:defRPr>
      </a:lvl7pPr>
      <a:lvl8pPr marL="533854" indent="-35591" algn="l" defTabSz="142361" rtl="0" eaLnBrk="1" latinLnBrk="0" hangingPunct="1">
        <a:spcBef>
          <a:spcPct val="20000"/>
        </a:spcBef>
        <a:buFont typeface="Arial" pitchFamily="34" charset="0"/>
        <a:buChar char="•"/>
        <a:defRPr sz="312" kern="1200">
          <a:solidFill>
            <a:schemeClr val="tx1"/>
          </a:solidFill>
          <a:latin typeface="+mn-lt"/>
          <a:ea typeface="+mn-ea"/>
          <a:cs typeface="+mn-cs"/>
        </a:defRPr>
      </a:lvl8pPr>
      <a:lvl9pPr marL="605035" indent="-35591" algn="l" defTabSz="142361" rtl="0" eaLnBrk="1" latinLnBrk="0" hangingPunct="1">
        <a:spcBef>
          <a:spcPct val="20000"/>
        </a:spcBef>
        <a:buFont typeface="Arial" pitchFamily="34" charset="0"/>
        <a:buChar char="•"/>
        <a:defRPr sz="3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1pPr>
      <a:lvl2pPr marL="71180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2pPr>
      <a:lvl3pPr marL="142361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3pPr>
      <a:lvl4pPr marL="213542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4pPr>
      <a:lvl5pPr marL="284722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5pPr>
      <a:lvl6pPr marL="355903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6pPr>
      <a:lvl7pPr marL="427083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7pPr>
      <a:lvl8pPr marL="498264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8pPr>
      <a:lvl9pPr marL="569445" algn="l" defTabSz="142361" rtl="0" eaLnBrk="1" latinLnBrk="0" hangingPunct="1">
        <a:defRPr sz="2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" y="1524000"/>
            <a:ext cx="6848880" cy="9144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56259" y="2762434"/>
            <a:ext cx="3586278" cy="6191066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TW" altLang="en-US" sz="1800" b="1" dirty="0">
                <a:solidFill>
                  <a:srgbClr val="7030A0"/>
                </a:solidFill>
                <a:latin typeface="文鼎粗圓" pitchFamily="49" charset="-120"/>
                <a:ea typeface="文鼎粗圓" pitchFamily="49" charset="-120"/>
              </a:rPr>
              <a:t>書本簡介：</a:t>
            </a:r>
            <a:endParaRPr lang="en-US" altLang="zh-TW" sz="1800" b="1" dirty="0">
              <a:solidFill>
                <a:srgbClr val="7030A0"/>
              </a:solidFill>
              <a:latin typeface="文鼎粗圓" pitchFamily="49" charset="-120"/>
              <a:ea typeface="文鼎粗圓" pitchFamily="49" charset="-120"/>
            </a:endParaRPr>
          </a:p>
          <a:p>
            <a:pPr marL="0" indent="0" algn="just">
              <a:buNone/>
            </a:pPr>
            <a:r>
              <a:rPr lang="zh-TW" altLang="en-US" sz="145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一個擁有過動特質的特教老師，選擇了體制外的系統來協助兩岸特殊需求孩子。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小時候總是闖禍、最讓爸媽老師頭疼的曲老師，卻陰錯陽差的在大學唸了特教系，也正因為過去是「過動」特質的孩子，他更能體會特殊兒與家長的心境。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從小數學不好，卻為均一教育平台錄製了上千支數學教學影片；面對理解數序有困難的孩子，他透過翻字典念頁碼的方式，讓孩子熟悉數字順序；為了排除孩子對數學的恐懼，他用「法老密碼」練四則運算，用「上流社會」體驗大數計算。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他花近四個月，從中國大陸遼寧省一路滑行、行走到海南島，帶著孩子走入真實生活；他與孩子一起單車環島台灣，只因他相信一位特教老師「必須要有豐富的生命經歷」。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作者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餘年的親師生溝通經驗，融合管理學大師史帝芬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•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柯維的主動積極、以終為始、要事第一、雙贏思維、知彼解己、統合綜效與不斷更新的「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個習慣」思維，轉化並整理出實用正向的教養心法。家長的狀態愈好，孩子走得愈順；父母先走出來，孩子才有希望。</a:t>
            </a:r>
            <a:endParaRPr lang="en-US" altLang="zh-TW" sz="145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57631" y="1849667"/>
            <a:ext cx="4231445" cy="7995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spc="38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特教週好書介紹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749055" y="5834877"/>
            <a:ext cx="2975626" cy="3701013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 defTabSz="566798"/>
            <a:r>
              <a:rPr lang="zh-TW" altLang="en-US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 師長推薦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: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</a:t>
            </a:r>
            <a:r>
              <a:rPr lang="zh-TW" altLang="en-US" sz="135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從作者自身的過動特質與生命故事出發，闡述多年來貼近教育現場的深度思索。透過故事與論述相輔相成，幫助我們更深層思考教育的本質與初衷。每篇都是輕鬆幽默筆觸寫成的小故事，讀來有趣不乏味。</a:t>
            </a:r>
          </a:p>
          <a:p>
            <a:pPr algn="just" defTabSz="566798"/>
            <a:r>
              <a:rPr lang="zh-TW" altLang="en-US" sz="135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　　對一個特教老師來說，比起坐在教室裡，在各種真實的場合、透過實際的體驗對孩子們更受用。課堂的學習固然不可或缺，然而只有親身經歷過，學習才是真的。與其強硬改變孩子，不如教他們如何與自己的特質相處。</a:t>
            </a:r>
          </a:p>
          <a:p>
            <a:pPr algn="just" defTabSz="566798"/>
            <a:r>
              <a:rPr lang="zh-TW" altLang="en-US" sz="135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如果我們的著眼點是未來，希望孩子融入真實世界，就必須創造讓他們練習的機會。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939441" y="4470154"/>
            <a:ext cx="2785241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書名：不孤單一起走：體制外教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             師曲智鑛的教育思索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作者：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曲智鑛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出版社：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親子天下</a:t>
            </a:r>
            <a:endParaRPr lang="zh-TW" altLang="zh-TW" sz="1400" dirty="0">
              <a:solidFill>
                <a:prstClr val="black"/>
              </a:solidFill>
              <a:latin typeface="Calibri"/>
              <a:ea typeface="文鼎粗隸" panose="02010609010101010101" pitchFamily="49" charset="-120"/>
            </a:endParaRPr>
          </a:p>
        </p:txBody>
      </p:sp>
      <p:pic>
        <p:nvPicPr>
          <p:cNvPr id="13" name="Picture 4" descr="「不孤單一起走」的圖片搜尋結果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06" r="14761"/>
          <a:stretch/>
        </p:blipFill>
        <p:spPr bwMode="auto">
          <a:xfrm>
            <a:off x="4634832" y="1849667"/>
            <a:ext cx="1837484" cy="261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-IMG_884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9322" y="4951670"/>
            <a:ext cx="827956" cy="1144330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6259" y="9189641"/>
            <a:ext cx="3429000" cy="692497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  <a:prstDash val="dashDot"/>
          </a:ln>
        </p:spPr>
        <p:txBody>
          <a:bodyPr>
            <a:spAutoFit/>
          </a:bodyPr>
          <a:lstStyle/>
          <a:p>
            <a:pPr algn="just" defTabSz="566798"/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「</a:t>
            </a:r>
            <a:r>
              <a:rPr lang="zh-TW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當特教老師要有童心，要很有耐心，要有強大的同理心，體力可能也要好，有時還必須是一名好演員。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」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(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第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119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頁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)</a:t>
            </a:r>
            <a:endParaRPr lang="zh-TW" altLang="zh-TW" sz="1300" dirty="0">
              <a:solidFill>
                <a:srgbClr val="002060"/>
              </a:solidFill>
              <a:latin typeface="文鼎簽字筆體E" pitchFamily="82" charset="-120"/>
              <a:ea typeface="文鼎簽字筆體E" pitchFamily="82" charset="-120"/>
            </a:endParaRPr>
          </a:p>
        </p:txBody>
      </p:sp>
      <p:pic>
        <p:nvPicPr>
          <p:cNvPr id="14" name="Picture 4" descr="C:\Users\user\桌面\105永和國中ppt\ppt\Q5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8096" y="9438319"/>
            <a:ext cx="897021" cy="13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379109" y="10135095"/>
            <a:ext cx="4403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566798"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特教老師 </a:t>
            </a:r>
            <a:r>
              <a:rPr lang="zh-TW" altLang="en-US" sz="1600" b="1" u="sng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呂靖潔</a:t>
            </a: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  誠摯推薦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463" y="9404570"/>
            <a:ext cx="970613" cy="1356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991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" y="1524000"/>
            <a:ext cx="6848880" cy="9144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75492" y="2762435"/>
            <a:ext cx="3567044" cy="4074545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1800" b="1" dirty="0">
                <a:solidFill>
                  <a:srgbClr val="7030A0"/>
                </a:solidFill>
                <a:latin typeface="文鼎粗圓" pitchFamily="49" charset="-120"/>
                <a:ea typeface="文鼎粗圓" pitchFamily="49" charset="-120"/>
              </a:rPr>
              <a:t>書本簡介：</a:t>
            </a:r>
            <a:endParaRPr lang="en-US" altLang="zh-TW" sz="1800" b="1" dirty="0">
              <a:solidFill>
                <a:srgbClr val="7030A0"/>
              </a:solidFill>
              <a:latin typeface="文鼎粗圓" pitchFamily="49" charset="-120"/>
              <a:ea typeface="文鼎粗圓" pitchFamily="49" charset="-120"/>
            </a:endParaRP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        作者王意中心理師是兒童和青少年心理諮商方面的權威，擁有十多年的豐富專業經驗。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這本書不以艱澀難懂的理論出發，而是以問題解決的方式呈現，每個篇章都先介紹基本概念，再提供實例，每個實例都是生活中極常見的親子對話，熟悉到令人不禁莞爾一笑，在實例之後是王心理師提供的祕訣，每個祕訣都是可以和孩子一起進行的活動，方法簡單，步驟清楚，父母或老師只要照著進行，就可以有效的幫助孩子學到重要的情緒技巧。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    先幫助孩子了解情緒，接著探索負面情緒背後的根本原因，才能對症下藥，一一解決，孩子解決問題的能力增強了，信心、快樂自然來。</a:t>
            </a:r>
          </a:p>
          <a:p>
            <a:pPr marL="0" indent="0">
              <a:buNone/>
            </a:pPr>
            <a:endParaRPr lang="en-US" altLang="zh-TW" sz="145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57631" y="1849667"/>
            <a:ext cx="4231445" cy="7995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spc="38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特教週好書介紹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39377" y="7024910"/>
            <a:ext cx="6158170" cy="2523768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 defTabSz="566798"/>
            <a:r>
              <a:rPr lang="zh-TW" altLang="en-US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 師長推薦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: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 我們都知道教孩子情緒管理很重要，但大人自己也不見得能分辨各種情緒。父母知道負面情緒是不好的，卻不曉得如何應對，在認定某些情緒是「不好」的同時，也無形中二度否定了孩子。這本書用簡單易懂的文字，讓父母孩子一同練習自我覺察，進而辨認情緒，讓讀者了解到，即使是負面情緒也有很多種不同的處理方法。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　　對於孩子成長路上的情緒問題，從學齡前的表達障礙、情緒詞彙不足、建立自信、不懂察言觀色，到就學後常遇到的問題如壓力調適、跳脫負面思考、培養同理心、同儕競爭、人際關係、對成績的焦慮等等，以多種常見情境，搭配具體、多元化的應變方式，幫助父母同理孩子的心，也讓親子雙方一起加強正向思考的能力。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939441" y="4470153"/>
            <a:ext cx="2785241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書名：誰讓孩子變成失控小惡魔？</a:t>
            </a:r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作者：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王意中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出版社：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寶瓶文化</a:t>
            </a:r>
            <a:endParaRPr lang="zh-TW" altLang="zh-TW" sz="1400" dirty="0">
              <a:solidFill>
                <a:prstClr val="black"/>
              </a:solidFill>
              <a:latin typeface="Calibri"/>
              <a:ea typeface="文鼎粗隸" panose="02010609010101010101" pitchFamily="49" charset="-120"/>
            </a:endParaRPr>
          </a:p>
        </p:txBody>
      </p:sp>
      <p:pic>
        <p:nvPicPr>
          <p:cNvPr id="14" name="Picture 4" descr="C:\Users\user\桌面\105永和國中ppt\ppt\Q5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8096" y="9438319"/>
            <a:ext cx="897021" cy="13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379109" y="10135095"/>
            <a:ext cx="4403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566798"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特教老師 </a:t>
            </a:r>
            <a:r>
              <a:rPr lang="zh-TW" altLang="en-US" sz="1600" b="1" u="sng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周美延</a:t>
            </a: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  誠摯推薦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463" y="9404570"/>
            <a:ext cx="970613" cy="1356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「誰讓孩子變成失控小惡魔?」的圖片搜尋結果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37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7495" y="1524000"/>
            <a:ext cx="3168384" cy="316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3848591" y="5319390"/>
            <a:ext cx="2876091" cy="692497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  <a:prstDash val="dashDot"/>
          </a:ln>
        </p:spPr>
        <p:txBody>
          <a:bodyPr wrap="square">
            <a:spAutoFit/>
          </a:bodyPr>
          <a:lstStyle/>
          <a:p>
            <a:pPr algn="just" defTabSz="566798"/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「情緒不過夜，讓每天的情緒歸零，隨時保持新鮮。覺察、轉念、行動。」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(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第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12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頁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)</a:t>
            </a:r>
            <a:endParaRPr lang="zh-TW" altLang="zh-TW" sz="1300" dirty="0">
              <a:solidFill>
                <a:srgbClr val="002060"/>
              </a:solidFill>
              <a:latin typeface="文鼎簽字筆體E" pitchFamily="82" charset="-120"/>
              <a:ea typeface="文鼎簽字筆體E" pitchFamily="82" charset="-120"/>
            </a:endParaRPr>
          </a:p>
        </p:txBody>
      </p:sp>
      <p:pic>
        <p:nvPicPr>
          <p:cNvPr id="2051" name="Picture 3" descr="SelfieCity_20170330115515_save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1405" y="6096000"/>
            <a:ext cx="1234664" cy="1234664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7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" y="1524000"/>
            <a:ext cx="6848880" cy="9144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56259" y="2762435"/>
            <a:ext cx="3586278" cy="5886761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1800" b="1" dirty="0">
                <a:solidFill>
                  <a:srgbClr val="7030A0"/>
                </a:solidFill>
                <a:latin typeface="文鼎粗圓" pitchFamily="49" charset="-120"/>
                <a:ea typeface="文鼎粗圓" pitchFamily="49" charset="-120"/>
              </a:rPr>
              <a:t>書本簡介：</a:t>
            </a:r>
            <a:endParaRPr lang="en-US" altLang="zh-TW" sz="1800" b="1" dirty="0">
              <a:solidFill>
                <a:srgbClr val="7030A0"/>
              </a:solidFill>
              <a:latin typeface="文鼎粗圓" pitchFamily="49" charset="-120"/>
              <a:ea typeface="文鼎粗圓" pitchFamily="49" charset="-120"/>
            </a:endParaRP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        家有過動兒，父母就有一籮筐的憂慮與擔心：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* 過動症是遺傳而來的嗎？治得好嗎？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* 孩子總是動個不停，無法專心做好一件事，該怎麼辦？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* 長期服用藥物會影響孩子的發育和健康嗎？</a:t>
            </a: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高淑芬醫師將她二十多年的臨床經驗及研究資料，轉化成淺顯易懂的文字，幫助父母了解過動兒的行為模式，深入淺出地敘述行為治療與藥物治療的重點，並搭配插畫、圖表、過動症小常識等貼心設計，宛若醫師就在你面前，娓娓為你解答心中困惑。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書中並提供教室輔導四大方法、五大訣竅，以及家庭教育十五招，父母、老師都可靈活應用，放鬆心情，帶著最大的愛心耐心，幫助孩子一步步改善行為模式、學習社交技巧。</a:t>
            </a:r>
          </a:p>
          <a:p>
            <a:pPr marL="0" indent="0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　　希望透過本書的說明，讓社會大眾對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ADHD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孩子有更多了解，以正向態度幫助他們，讓他們可以好好學習，快樂成長，活出屬於自己的美好天賦。</a:t>
            </a: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57631" y="1849667"/>
            <a:ext cx="4231445" cy="7995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spc="38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特教週好書介紹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749055" y="6234985"/>
            <a:ext cx="2975626" cy="2954655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 defTabSz="566798"/>
            <a:r>
              <a:rPr lang="zh-TW" altLang="en-US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 師長推薦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: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 此書為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【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臺大醫師到我家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—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精神健康系列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】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叢書之一。這是一本以一般大眾為主要讀者群的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ADHD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專書，簡潔明瞭地介紹了何為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ADHD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以及嚴謹的診斷過程，提醒讀者注意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ADHD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患者的優勢、美好特質。書中具備科學實證支持的治療方式與相關的醫學研究（腦功能及基因研究），對於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ADHD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的藥物治療與行為治療著墨甚多，深入淺出，導正讀者觀念，充分顯示出作者高淑芬醫師對於治療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ADHD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的豐富經驗與熱誠。</a:t>
            </a:r>
            <a:endParaRPr lang="zh-TW" altLang="en-US" sz="1350" kern="100" dirty="0">
              <a:solidFill>
                <a:srgbClr val="0070C0"/>
              </a:solidFill>
              <a:latin typeface="Calibri" panose="020F0502020204030204" pitchFamily="34" charset="0"/>
              <a:ea typeface="文鼎粗隸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939441" y="4470154"/>
            <a:ext cx="2785241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書名：家有過動兒：幫助</a:t>
            </a:r>
            <a:r>
              <a:rPr lang="en-US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ADHD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孩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              子快樂成長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作者：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高淑芬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出版社：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心靈工坊</a:t>
            </a:r>
            <a:endParaRPr lang="zh-TW" altLang="zh-TW" sz="1400" dirty="0">
              <a:solidFill>
                <a:prstClr val="black"/>
              </a:solidFill>
              <a:latin typeface="Calibri"/>
              <a:ea typeface="文鼎粗隸" panose="02010609010101010101" pitchFamily="49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6259" y="8952576"/>
            <a:ext cx="3429000" cy="692497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  <a:prstDash val="dashDot"/>
          </a:ln>
        </p:spPr>
        <p:txBody>
          <a:bodyPr>
            <a:spAutoFit/>
          </a:bodyPr>
          <a:lstStyle/>
          <a:p>
            <a:pPr algn="just" defTabSz="566798"/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「醫師小叮嚀：以正向的鼓勵，激發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ADHD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孩子的學習動機，他們有可能變成充滿創意的夢想家喔！」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(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第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59</a:t>
            </a:r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頁</a:t>
            </a:r>
            <a:r>
              <a:rPr lang="en-US" altLang="zh-TW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)</a:t>
            </a:r>
            <a:endParaRPr lang="zh-TW" altLang="zh-TW" sz="1300" dirty="0">
              <a:solidFill>
                <a:srgbClr val="002060"/>
              </a:solidFill>
              <a:latin typeface="文鼎簽字筆體E" pitchFamily="82" charset="-120"/>
              <a:ea typeface="文鼎簽字筆體E" pitchFamily="82" charset="-120"/>
            </a:endParaRPr>
          </a:p>
        </p:txBody>
      </p:sp>
      <p:pic>
        <p:nvPicPr>
          <p:cNvPr id="14" name="Picture 4" descr="C:\Users\user\桌面\105永和國中ppt\ppt\Q5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8096" y="9438319"/>
            <a:ext cx="897021" cy="13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379109" y="10135095"/>
            <a:ext cx="4403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566798"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特教老師 </a:t>
            </a:r>
            <a:r>
              <a:rPr lang="zh-TW" altLang="en-US" sz="1600" b="1" u="sng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楊怡玫</a:t>
            </a: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 誠摯推薦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463" y="9404570"/>
            <a:ext cx="970613" cy="1356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「家有過動兒：幫助ADHD孩 子快樂成長」的圖片搜尋結果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43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0600" y="1849668"/>
            <a:ext cx="2581597" cy="258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圖片 14" descr="E:\To0098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0966" y="5163599"/>
            <a:ext cx="946649" cy="1276786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380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" y="1524000"/>
            <a:ext cx="6848880" cy="9144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75492" y="2762434"/>
            <a:ext cx="3628276" cy="3606698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1800" b="1" dirty="0">
                <a:solidFill>
                  <a:srgbClr val="7030A0"/>
                </a:solidFill>
                <a:latin typeface="文鼎粗圓" pitchFamily="49" charset="-120"/>
                <a:ea typeface="文鼎粗圓" pitchFamily="49" charset="-120"/>
              </a:rPr>
              <a:t>書本簡介：</a:t>
            </a:r>
            <a:endParaRPr lang="en-US" altLang="zh-TW" sz="1800" b="1" dirty="0">
              <a:solidFill>
                <a:srgbClr val="7030A0"/>
              </a:solidFill>
              <a:latin typeface="文鼎粗圓" pitchFamily="49" charset="-120"/>
              <a:ea typeface="文鼎粗圓" pitchFamily="49" charset="-120"/>
            </a:endParaRPr>
          </a:p>
          <a:p>
            <a:pPr marL="0" indent="0" algn="just">
              <a:buNone/>
            </a:pP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        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《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父親的手</a:t>
            </a:r>
            <a:r>
              <a:rPr lang="en-US" altLang="zh-TW" sz="1450" b="1" dirty="0">
                <a:latin typeface="微軟正黑體" pitchFamily="34" charset="-120"/>
                <a:ea typeface="微軟正黑體" pitchFamily="34" charset="-120"/>
              </a:rPr>
              <a:t>》</a:t>
            </a:r>
            <a:r>
              <a:rPr lang="zh-TW" altLang="en-US" sz="1450" b="1" dirty="0">
                <a:latin typeface="微軟正黑體" pitchFamily="34" charset="-120"/>
                <a:ea typeface="微軟正黑體" pitchFamily="34" charset="-120"/>
              </a:rPr>
              <a:t>描述一個聽力正常的男孩，在失聰父母的養育下所看見的世界，男孩整個童年，都忙碌地穿梭在聾人和聽人之間，他是家人與外界的溝通窗口，是失聰雙親的耳朵與喉舌，也是患癲癇弟弟的代理家長。他不僅要以年幼的腦袋理解父親的意思，絞盡腦汁地回答父親對聲音層出不窮的提問，更要夾在親人與外人之間，面對整個世界對聾人的誤解與侮慢。然而，儘管曾因不堪重擔而疲憊怨懟、也因目睹失聰者不被理解的憤怒而無力沮喪，但在來回轉譯有聲訊息和無聲手形的過程中，他找到了另一種超越聲音的語言力量，更深刻感受到父母對他的摯愛。</a:t>
            </a:r>
            <a:endParaRPr lang="en-US" altLang="zh-TW" sz="1450" b="1" dirty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endParaRPr lang="en-US" altLang="zh-TW" sz="145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57631" y="1849667"/>
            <a:ext cx="4231445" cy="7995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spc="38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特教週好書介紹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39377" y="7024911"/>
            <a:ext cx="6158170" cy="2739211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 defTabSz="566798"/>
            <a:r>
              <a:rPr lang="zh-TW" altLang="en-US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 師長推薦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: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這是作者麥倫．尤伯格一趟關於愛與手的記憶之旅，寫給他已逝父親。藉著自身生命經驗與動人文筆，娓娓道出一段令人熱淚盈眶的親子摯情。本書可媲美朱自清的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〈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背影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〉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，有深刻細膩、令人動容的父子親情描繪。透過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《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父親的手</a:t>
            </a:r>
            <a:r>
              <a:rPr lang="en-US" altLang="zh-TW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》</a:t>
            </a:r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，也帶領我們認識聽覺障礙，同理心聾人的溝通困境，值得推薦。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　　譯者謝維玲女士，由於曾經有協助國中特教生的實際經驗，因此翻譯本書時感受特別深。讓我們依循作者自序中所說，一起學習幾句簡單的手語：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</a:t>
            </a:r>
            <a:r>
              <a:rPr lang="zh-TW" altLang="en-US" sz="1400" i="1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在失聰者的語言裡，「記得」的手形始於「知道」：以右手指尖輕觸額頭。但光是知道還不夠，所以接下來比的是「延續」：左右手拇指相碰，以相連的姿勢穩定推向前方、推向未來。它代表這個「知道」將會「延續」下去，成為一段永難忘懷的記憶。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939441" y="4470154"/>
            <a:ext cx="2785241" cy="13849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書名：</a:t>
            </a:r>
            <a:r>
              <a:rPr lang="en-US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《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父親的手</a:t>
            </a:r>
            <a:r>
              <a:rPr lang="en-US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》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：一個男孩，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             他的失聰父母，以及愛的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             語言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作者：麥倫．尤伯格</a:t>
            </a:r>
            <a:r>
              <a:rPr lang="en-US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 </a:t>
            </a: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譯者： 謝維玲</a:t>
            </a: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出版社：大家出版社</a:t>
            </a:r>
          </a:p>
        </p:txBody>
      </p:sp>
      <p:pic>
        <p:nvPicPr>
          <p:cNvPr id="14" name="Picture 4" descr="C:\Users\user\桌面\105永和國中ppt\ppt\Q5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8096" y="9438319"/>
            <a:ext cx="897021" cy="13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379109" y="10135095"/>
            <a:ext cx="4403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566798"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特教老師 </a:t>
            </a:r>
            <a:r>
              <a:rPr lang="zh-TW" altLang="en-US" sz="1600" b="1" u="sng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黃章民</a:t>
            </a: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  誠摯推薦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463" y="9404570"/>
            <a:ext cx="970613" cy="1356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矩形 14"/>
          <p:cNvSpPr/>
          <p:nvPr/>
        </p:nvSpPr>
        <p:spPr>
          <a:xfrm>
            <a:off x="379109" y="6556541"/>
            <a:ext cx="4161371" cy="292388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  <a:prstDash val="dashDot"/>
          </a:ln>
        </p:spPr>
        <p:txBody>
          <a:bodyPr wrap="square">
            <a:spAutoFit/>
          </a:bodyPr>
          <a:lstStyle/>
          <a:p>
            <a:pPr algn="just" defTabSz="566798"/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「無聲的世界，有情的渴望。」同理心聽障者的感受。</a:t>
            </a:r>
            <a:endParaRPr lang="zh-TW" altLang="zh-TW" sz="1300" dirty="0">
              <a:solidFill>
                <a:srgbClr val="002060"/>
              </a:solidFill>
              <a:latin typeface="文鼎簽字筆體E" pitchFamily="82" charset="-120"/>
              <a:ea typeface="文鼎簽字筆體E" pitchFamily="82" charset="-120"/>
            </a:endParaRPr>
          </a:p>
        </p:txBody>
      </p:sp>
      <p:pic>
        <p:nvPicPr>
          <p:cNvPr id="13" name="Picture 2" descr="「《父親的手》：一個男孩，他的失聰父母，以及愛的語言」的圖片搜尋結果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25" r="3837" b="2454"/>
          <a:stretch/>
        </p:blipFill>
        <p:spPr bwMode="auto">
          <a:xfrm>
            <a:off x="4392334" y="1956390"/>
            <a:ext cx="1689068" cy="250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SC_030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3189" y="5788473"/>
            <a:ext cx="1094358" cy="1512336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31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0" y="1524000"/>
            <a:ext cx="6848880" cy="91440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75492" y="2762434"/>
            <a:ext cx="3628276" cy="3606698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perspectiveRight"/>
            <a:lightRig rig="threePt" dir="t"/>
          </a:scene3d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1800" b="1" dirty="0">
                <a:solidFill>
                  <a:srgbClr val="7030A0"/>
                </a:solidFill>
                <a:latin typeface="文鼎粗圓" pitchFamily="49" charset="-120"/>
                <a:ea typeface="文鼎粗圓" pitchFamily="49" charset="-120"/>
              </a:rPr>
              <a:t>書本簡介：</a:t>
            </a:r>
            <a:endParaRPr lang="en-US" altLang="zh-TW" sz="1800" b="1" dirty="0">
              <a:solidFill>
                <a:srgbClr val="7030A0"/>
              </a:solidFill>
              <a:latin typeface="文鼎粗圓" pitchFamily="49" charset="-120"/>
              <a:ea typeface="文鼎粗圓" pitchFamily="49" charset="-120"/>
            </a:endParaRPr>
          </a:p>
          <a:p>
            <a:pPr marL="0" indent="0" algn="just">
              <a:buNone/>
            </a:pP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        凱薩琳．艾利生是位普立茲獎的得主，在她的大兒子巴茲十二歲那年，凱薩琳被告知母子倆都有注意力不足過動症，她發現自己的教養方式可能讓母子倆剩下三條路可走：他去上寄宿學校、她放棄母親的責任，或是兩人合作一起解決問題。最後，他們決定一起尋找答案，母子兩人一起積極地面對問題、尋找答案。於是，一段刺激荒謬、有笑有淚的尋求冷靜專注之旅，就此展開，也因此建立更親密堅實的親子關係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57631" y="1849667"/>
            <a:ext cx="4231445" cy="7995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spc="38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特教週好書介紹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339377" y="7345439"/>
            <a:ext cx="6158170" cy="2092881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pPr algn="just" defTabSz="566798"/>
            <a:r>
              <a:rPr lang="zh-TW" altLang="en-US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 師長推薦</a:t>
            </a:r>
            <a:r>
              <a:rPr lang="en-US" altLang="zh-TW" kern="100" dirty="0">
                <a:solidFill>
                  <a:srgbClr val="FF0000"/>
                </a:solidFill>
                <a:latin typeface="Calibri" panose="020F0502020204030204" pitchFamily="34" charset="0"/>
                <a:ea typeface="文鼎粗行楷" panose="02010609010101010101" pitchFamily="49" charset="-120"/>
                <a:cs typeface="Times New Roman" panose="02020603050405020304" pitchFamily="18" charset="0"/>
              </a:rPr>
              <a:t>: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本書除了是一對過動母親與過動兒子共同奮戰的心路歷程外，也點出現今過動症醫療的困境，以及患者和其親友所面臨的問題。許家長擔心的過動症用藥問題上，也在作者的心中掙扎與抉擇，書中道出所有過動兒父母內心的衝突與矛盾。最為特別的是作者本身透過一整年的時間，專注在如何認識注意力不足過動症及各種療法的參與上，積極面對過動症的作為，值得推薦給過動兒父母在教養上做參考。</a:t>
            </a:r>
          </a:p>
          <a:p>
            <a:pPr algn="just" defTabSz="566798"/>
            <a:r>
              <a:rPr lang="zh-TW" altLang="en-US" sz="1400" kern="100" dirty="0">
                <a:solidFill>
                  <a:srgbClr val="0070C0"/>
                </a:solidFill>
                <a:latin typeface="Calibri" panose="020F0502020204030204" pitchFamily="34" charset="0"/>
                <a:ea typeface="文鼎粗隸" panose="02010609010101010101" pitchFamily="49" charset="-120"/>
                <a:cs typeface="Times New Roman" panose="02020603050405020304" pitchFamily="18" charset="0"/>
              </a:rPr>
              <a:t>         您的周遭有過動兒嗎？本書不但富含各種實用見解，而且充滿令人捧腹大笑的趣味且誠實坦率，推薦給大家一同來關心過動兒。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925796" y="4738634"/>
            <a:ext cx="2785241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書名：過動媽咪 </a:t>
            </a:r>
            <a:r>
              <a:rPr lang="en-US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vs. 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蜜蜂兒子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zh-TW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作者：</a:t>
            </a:r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凱薩琳．艾利生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譯者：王若英</a:t>
            </a:r>
            <a:endParaRPr lang="en-US" altLang="zh-TW" sz="1400" dirty="0">
              <a:solidFill>
                <a:prstClr val="black"/>
              </a:solidFill>
              <a:latin typeface="Calibri"/>
              <a:ea typeface="文鼎古印體" panose="02010609010101010101" pitchFamily="49" charset="-120"/>
            </a:endParaRPr>
          </a:p>
          <a:p>
            <a:pPr defTabSz="566798"/>
            <a:r>
              <a:rPr lang="zh-TW" altLang="en-US" sz="1400" dirty="0">
                <a:solidFill>
                  <a:prstClr val="black"/>
                </a:solidFill>
                <a:latin typeface="Calibri"/>
                <a:ea typeface="文鼎古印體" panose="02010609010101010101" pitchFamily="49" charset="-120"/>
              </a:rPr>
              <a:t>出版社：智園</a:t>
            </a:r>
          </a:p>
        </p:txBody>
      </p:sp>
      <p:pic>
        <p:nvPicPr>
          <p:cNvPr id="14" name="Picture 4" descr="C:\Users\user\桌面\105永和國中ppt\ppt\Q5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28096" y="9438319"/>
            <a:ext cx="897021" cy="13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379109" y="10135095"/>
            <a:ext cx="4403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566798"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特教老師 </a:t>
            </a:r>
            <a:r>
              <a:rPr lang="zh-TW" altLang="en-US" sz="1600" b="1" u="sng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陳幸伶</a:t>
            </a:r>
            <a:r>
              <a:rPr lang="zh-TW" altLang="en-US" sz="1600" b="1" dirty="0">
                <a:solidFill>
                  <a:prstClr val="black"/>
                </a:solidFill>
                <a:latin typeface="Calibri"/>
                <a:ea typeface="文鼎粗行楷" panose="02010609010101010101" pitchFamily="49" charset="-120"/>
              </a:rPr>
              <a:t>  誠摯推薦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463" y="9404570"/>
            <a:ext cx="970613" cy="1356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矩形 14"/>
          <p:cNvSpPr/>
          <p:nvPr/>
        </p:nvSpPr>
        <p:spPr>
          <a:xfrm>
            <a:off x="354965" y="6562140"/>
            <a:ext cx="4427243" cy="492443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  <a:prstDash val="dashDot"/>
          </a:ln>
        </p:spPr>
        <p:txBody>
          <a:bodyPr wrap="square">
            <a:spAutoFit/>
          </a:bodyPr>
          <a:lstStyle/>
          <a:p>
            <a:pPr algn="just" defTabSz="566798"/>
            <a:r>
              <a:rPr lang="zh-TW" altLang="en-US" sz="1300" b="1" dirty="0">
                <a:solidFill>
                  <a:srgbClr val="002060"/>
                </a:solidFill>
                <a:latin typeface="文鼎簽字筆體E" pitchFamily="82" charset="-120"/>
                <a:ea typeface="文鼎簽字筆體E" pitchFamily="82" charset="-120"/>
              </a:rPr>
              <a:t>「一本教育的初衷，面對過動兒，多些鼓勵與讚美，看見孩子發光的亮點，協助孩子開啟他的天賦。」</a:t>
            </a:r>
            <a:endParaRPr lang="zh-TW" altLang="zh-TW" sz="1300" dirty="0">
              <a:solidFill>
                <a:srgbClr val="002060"/>
              </a:solidFill>
              <a:latin typeface="文鼎簽字筆體E" pitchFamily="82" charset="-120"/>
              <a:ea typeface="文鼎簽字筆體E" pitchFamily="82" charset="-120"/>
            </a:endParaRPr>
          </a:p>
        </p:txBody>
      </p:sp>
      <p:pic>
        <p:nvPicPr>
          <p:cNvPr id="16" name="圖片 15" descr="C:\Users\幸伶\Downloads\IMG-20161211-WA0000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2704" y="5384265"/>
            <a:ext cx="1292497" cy="1906584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圖片 16" descr="http://a.ecimg.tw/items/DJAO1AA58587856/000001_1478191784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9076" y="1849667"/>
            <a:ext cx="2016125" cy="2857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553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1267</Words>
  <Application>Microsoft Office PowerPoint</Application>
  <PresentationFormat>寬螢幕</PresentationFormat>
  <Paragraphs>78</Paragraphs>
  <Slides>5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7" baseType="lpstr">
      <vt:lpstr>文鼎古印體</vt:lpstr>
      <vt:lpstr>文鼎粗行楷</vt:lpstr>
      <vt:lpstr>文鼎粗圓</vt:lpstr>
      <vt:lpstr>文鼎粗隸</vt:lpstr>
      <vt:lpstr>文鼎簽字筆體E</vt:lpstr>
      <vt:lpstr>微軟正黑體</vt:lpstr>
      <vt:lpstr>新細明體</vt:lpstr>
      <vt:lpstr>Arial</vt:lpstr>
      <vt:lpstr>Calibri</vt:lpstr>
      <vt:lpstr>Times New Roman</vt:lpstr>
      <vt:lpstr>Wingdings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</cp:revision>
  <dcterms:created xsi:type="dcterms:W3CDTF">2018-02-08T07:13:20Z</dcterms:created>
  <dcterms:modified xsi:type="dcterms:W3CDTF">2018-02-08T07:14:31Z</dcterms:modified>
</cp:coreProperties>
</file>